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0106-AF77-42AB-8AB4-4A824EE7F22A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7FF4-07F1-4A30-A551-F246827D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6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Advantage of 2-way turn: less back injuries, durable silver base material</a:t>
            </a:r>
          </a:p>
        </p:txBody>
      </p:sp>
    </p:spTree>
    <p:extLst>
      <p:ext uri="{BB962C8B-B14F-4D97-AF65-F5344CB8AC3E}">
        <p14:creationId xmlns:p14="http://schemas.microsoft.com/office/powerpoint/2010/main" val="292523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98513"/>
            <a:ext cx="5694362" cy="32035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7195"/>
            <a:ext cx="5030018" cy="38493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Hardness - Greater the density the more firm.  Density and hardness are usually looked at together, the greater these two variables the less likely the foam is to “bottom” out.</a:t>
            </a:r>
          </a:p>
          <a:p>
            <a:r>
              <a:rPr lang="en-GB" smtClean="0">
                <a:ea typeface="ＭＳ Ｐゴシック" pitchFamily="34" charset="-128"/>
              </a:rPr>
              <a:t>Resilience - Durability fatigue tests.  The foam is pounded by a load and recovery is measured by tracking the loss in hardness as pounding continues.</a:t>
            </a:r>
          </a:p>
          <a:p>
            <a:r>
              <a:rPr lang="en-GB" smtClean="0">
                <a:ea typeface="ＭＳ Ｐゴシック" pitchFamily="34" charset="-128"/>
              </a:rPr>
              <a:t>Compression Set - IMPORTANT - This looks at how well the foam recovers in dry or moist humid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62078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31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94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30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3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53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42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8C08-0CB0-45EF-9FE6-2C533447B711}" type="datetimeFigureOut">
              <a:rPr lang="es-ES" smtClean="0"/>
              <a:t>19/01/2018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5B5C-7B79-4FFC-87A3-1AADE49B77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6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710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ARJO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1201877"/>
            <a:ext cx="5759256" cy="448330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MX" dirty="0" smtClean="0">
                <a:solidFill>
                  <a:srgbClr val="FF0000"/>
                </a:solidFill>
              </a:rPr>
              <a:t>COLCHONES</a:t>
            </a:r>
          </a:p>
          <a:p>
            <a:pPr algn="l"/>
            <a:r>
              <a:rPr lang="es-MX" dirty="0" smtClean="0">
                <a:solidFill>
                  <a:srgbClr val="FF0000"/>
                </a:solidFill>
              </a:rPr>
              <a:t>ALPHA RESPONSE</a:t>
            </a:r>
          </a:p>
          <a:p>
            <a:pPr algn="just">
              <a:defRPr/>
            </a:pPr>
            <a:r>
              <a:rPr lang="en-GB" sz="1300" dirty="0"/>
              <a:t>El </a:t>
            </a:r>
            <a:r>
              <a:rPr lang="en-GB" sz="1300" dirty="0" err="1"/>
              <a:t>sistema</a:t>
            </a:r>
            <a:r>
              <a:rPr lang="en-GB" sz="1300" dirty="0"/>
              <a:t> Alpha RESPONSE </a:t>
            </a:r>
            <a:r>
              <a:rPr lang="en-GB" sz="1300" dirty="0" err="1"/>
              <a:t>está</a:t>
            </a:r>
            <a:r>
              <a:rPr lang="en-GB" sz="1300" dirty="0"/>
              <a:t> </a:t>
            </a:r>
            <a:r>
              <a:rPr lang="en-GB" sz="1300" dirty="0" err="1"/>
              <a:t>indicado</a:t>
            </a:r>
            <a:r>
              <a:rPr lang="en-GB" sz="1300" dirty="0"/>
              <a:t> para la </a:t>
            </a:r>
            <a:r>
              <a:rPr lang="en-GB" sz="1300" dirty="0" err="1"/>
              <a:t>prevención</a:t>
            </a:r>
            <a:r>
              <a:rPr lang="en-GB" sz="1300" dirty="0"/>
              <a:t> y </a:t>
            </a:r>
            <a:r>
              <a:rPr lang="en-GB" sz="1300" dirty="0" err="1"/>
              <a:t>manejo</a:t>
            </a:r>
            <a:r>
              <a:rPr lang="en-GB" sz="1300" dirty="0"/>
              <a:t> de </a:t>
            </a:r>
            <a:r>
              <a:rPr lang="en-GB" sz="1300" dirty="0" err="1"/>
              <a:t>cualquier</a:t>
            </a:r>
            <a:r>
              <a:rPr lang="en-GB" sz="1300" dirty="0"/>
              <a:t> </a:t>
            </a:r>
            <a:r>
              <a:rPr lang="en-GB" sz="1300" dirty="0" err="1"/>
              <a:t>categoría</a:t>
            </a:r>
            <a:r>
              <a:rPr lang="en-GB" sz="1300" dirty="0"/>
              <a:t> de </a:t>
            </a:r>
            <a:r>
              <a:rPr lang="en-GB" sz="1300" dirty="0" err="1"/>
              <a:t>úlcera</a:t>
            </a:r>
            <a:r>
              <a:rPr lang="en-GB" sz="1300" dirty="0"/>
              <a:t> </a:t>
            </a:r>
            <a:r>
              <a:rPr lang="en-GB" sz="1300" dirty="0" err="1"/>
              <a:t>por</a:t>
            </a:r>
            <a:r>
              <a:rPr lang="en-GB" sz="1300" dirty="0"/>
              <a:t> </a:t>
            </a:r>
            <a:r>
              <a:rPr lang="en-GB" sz="1300" dirty="0" err="1"/>
              <a:t>presión</a:t>
            </a:r>
            <a:r>
              <a:rPr lang="en-GB" sz="1300" dirty="0"/>
              <a:t> </a:t>
            </a:r>
            <a:r>
              <a:rPr lang="en-GB" sz="1300" dirty="0" err="1"/>
              <a:t>aún</a:t>
            </a:r>
            <a:r>
              <a:rPr lang="en-GB" sz="1300" dirty="0"/>
              <a:t> y </a:t>
            </a:r>
            <a:r>
              <a:rPr lang="en-GB" sz="1300" dirty="0" err="1"/>
              <a:t>cuando</a:t>
            </a:r>
            <a:r>
              <a:rPr lang="en-GB" sz="1300" dirty="0"/>
              <a:t> se </a:t>
            </a:r>
            <a:r>
              <a:rPr lang="en-GB" sz="1300" dirty="0" err="1"/>
              <a:t>encuentre</a:t>
            </a:r>
            <a:r>
              <a:rPr lang="en-GB" sz="1300" dirty="0"/>
              <a:t> </a:t>
            </a:r>
            <a:r>
              <a:rPr lang="en-GB" sz="1300" dirty="0" err="1"/>
              <a:t>bajo</a:t>
            </a:r>
            <a:r>
              <a:rPr lang="en-GB" sz="1300" dirty="0"/>
              <a:t> un </a:t>
            </a:r>
            <a:r>
              <a:rPr lang="en-GB" sz="1300" dirty="0" err="1"/>
              <a:t>programa</a:t>
            </a:r>
            <a:r>
              <a:rPr lang="en-GB" sz="1300" dirty="0"/>
              <a:t> de </a:t>
            </a:r>
            <a:r>
              <a:rPr lang="en-GB" sz="1300" dirty="0" err="1"/>
              <a:t>monitoreo</a:t>
            </a:r>
            <a:r>
              <a:rPr lang="en-GB" sz="1300" dirty="0"/>
              <a:t> individual, </a:t>
            </a:r>
            <a:r>
              <a:rPr lang="en-GB" sz="1300" dirty="0" err="1"/>
              <a:t>resposicionamiento</a:t>
            </a:r>
            <a:r>
              <a:rPr lang="en-GB" sz="1300" dirty="0"/>
              <a:t> y </a:t>
            </a:r>
            <a:r>
              <a:rPr lang="en-GB" sz="1300" dirty="0" err="1"/>
              <a:t>curado</a:t>
            </a:r>
            <a:r>
              <a:rPr lang="en-GB" sz="1300" dirty="0"/>
              <a:t> de </a:t>
            </a:r>
            <a:r>
              <a:rPr lang="en-GB" sz="1300" dirty="0" err="1"/>
              <a:t>heridas</a:t>
            </a:r>
            <a:r>
              <a:rPr lang="en-GB" sz="1300" dirty="0"/>
              <a:t>.</a:t>
            </a:r>
          </a:p>
          <a:p>
            <a:pPr algn="just">
              <a:defRPr/>
            </a:pPr>
            <a:r>
              <a:rPr lang="en-GB" sz="1300" dirty="0" smtClean="0"/>
              <a:t>El </a:t>
            </a:r>
            <a:r>
              <a:rPr lang="en-GB" sz="1300" dirty="0" err="1"/>
              <a:t>sistema</a:t>
            </a:r>
            <a:r>
              <a:rPr lang="en-GB" sz="1300" dirty="0"/>
              <a:t> Alpha RESPONSE </a:t>
            </a:r>
            <a:r>
              <a:rPr lang="en-GB" sz="1300" dirty="0" err="1"/>
              <a:t>está</a:t>
            </a:r>
            <a:r>
              <a:rPr lang="en-GB" sz="1300" dirty="0"/>
              <a:t> </a:t>
            </a:r>
            <a:r>
              <a:rPr lang="en-GB" sz="1300" dirty="0" err="1"/>
              <a:t>diseñado</a:t>
            </a:r>
            <a:r>
              <a:rPr lang="en-GB" sz="1300" dirty="0"/>
              <a:t> para </a:t>
            </a:r>
            <a:r>
              <a:rPr lang="en-GB" sz="1300" dirty="0" err="1"/>
              <a:t>paciente</a:t>
            </a:r>
            <a:r>
              <a:rPr lang="en-GB" sz="1300" dirty="0"/>
              <a:t> con un peso de hasta 160 Kg (352 lb). </a:t>
            </a:r>
          </a:p>
          <a:p>
            <a:pPr algn="just">
              <a:defRPr/>
            </a:pPr>
            <a:r>
              <a:rPr lang="en-GB" sz="1300" dirty="0" smtClean="0"/>
              <a:t>El </a:t>
            </a:r>
            <a:r>
              <a:rPr lang="en-GB" sz="1300" dirty="0" err="1"/>
              <a:t>asiento</a:t>
            </a:r>
            <a:r>
              <a:rPr lang="en-GB" sz="1300" dirty="0"/>
              <a:t> del Alpha RESPONSE </a:t>
            </a:r>
            <a:r>
              <a:rPr lang="en-GB" sz="1300" dirty="0" err="1"/>
              <a:t>está</a:t>
            </a:r>
            <a:r>
              <a:rPr lang="en-GB" sz="1300" dirty="0"/>
              <a:t> </a:t>
            </a:r>
            <a:r>
              <a:rPr lang="en-GB" sz="1300" dirty="0" err="1"/>
              <a:t>diseñado</a:t>
            </a:r>
            <a:r>
              <a:rPr lang="en-GB" sz="1300" dirty="0"/>
              <a:t> para </a:t>
            </a:r>
            <a:r>
              <a:rPr lang="en-GB" sz="1300" dirty="0" err="1"/>
              <a:t>pacientes</a:t>
            </a:r>
            <a:r>
              <a:rPr lang="en-GB" sz="1300" dirty="0"/>
              <a:t> con un peso de hasta 160 kg (352 lb). </a:t>
            </a:r>
            <a:endParaRPr lang="en-GB" sz="1300" dirty="0" smtClean="0"/>
          </a:p>
          <a:p>
            <a:pPr algn="just">
              <a:defRPr/>
            </a:pPr>
            <a:r>
              <a:rPr lang="en-GB" sz="1300" dirty="0"/>
              <a:t>Una </a:t>
            </a:r>
            <a:r>
              <a:rPr lang="en-GB" sz="1300" dirty="0" err="1"/>
              <a:t>solución</a:t>
            </a:r>
            <a:r>
              <a:rPr lang="en-GB" sz="1300" dirty="0"/>
              <a:t> semi-</a:t>
            </a:r>
            <a:r>
              <a:rPr lang="en-GB" sz="1300" dirty="0" err="1"/>
              <a:t>automática</a:t>
            </a:r>
            <a:r>
              <a:rPr lang="en-GB" sz="1300" dirty="0"/>
              <a:t> para la </a:t>
            </a:r>
            <a:r>
              <a:rPr lang="en-GB" sz="1300" dirty="0" err="1"/>
              <a:t>redistribución</a:t>
            </a:r>
            <a:r>
              <a:rPr lang="en-GB" sz="1300" dirty="0"/>
              <a:t> de la </a:t>
            </a:r>
            <a:r>
              <a:rPr lang="en-GB" sz="1300" dirty="0" err="1"/>
              <a:t>presión</a:t>
            </a:r>
            <a:r>
              <a:rPr lang="en-GB" sz="1300" dirty="0"/>
              <a:t>:</a:t>
            </a:r>
          </a:p>
          <a:p>
            <a:pPr algn="l">
              <a:defRPr/>
            </a:pPr>
            <a:r>
              <a:rPr lang="en-GB" sz="1300" dirty="0" err="1" smtClean="0"/>
              <a:t>Excelentes</a:t>
            </a:r>
            <a:r>
              <a:rPr lang="en-GB" sz="1300" dirty="0" smtClean="0"/>
              <a:t> </a:t>
            </a:r>
            <a:r>
              <a:rPr lang="en-GB" sz="1300" dirty="0" err="1"/>
              <a:t>resultados</a:t>
            </a:r>
            <a:r>
              <a:rPr lang="en-GB" sz="1300" dirty="0"/>
              <a:t> </a:t>
            </a:r>
            <a:r>
              <a:rPr lang="en-GB" sz="1300" dirty="0" err="1"/>
              <a:t>clínicos</a:t>
            </a:r>
            <a:r>
              <a:rPr lang="en-GB" sz="1300" dirty="0"/>
              <a:t> </a:t>
            </a:r>
          </a:p>
          <a:p>
            <a:pPr algn="l">
              <a:defRPr/>
            </a:pPr>
            <a:r>
              <a:rPr lang="en-GB" sz="1300" dirty="0" smtClean="0"/>
              <a:t> </a:t>
            </a:r>
            <a:r>
              <a:rPr lang="en-GB" sz="1300" dirty="0" err="1" smtClean="0"/>
              <a:t>Bajo</a:t>
            </a:r>
            <a:r>
              <a:rPr lang="en-GB" sz="1300" dirty="0" smtClean="0"/>
              <a:t> </a:t>
            </a:r>
            <a:r>
              <a:rPr lang="en-GB" sz="1300" dirty="0" err="1" smtClean="0"/>
              <a:t>riesgo</a:t>
            </a:r>
            <a:endParaRPr lang="en-GB" sz="1300" dirty="0" smtClean="0"/>
          </a:p>
          <a:p>
            <a:pPr algn="l">
              <a:defRPr/>
            </a:pPr>
            <a:r>
              <a:rPr lang="en-GB" sz="1300" dirty="0" err="1"/>
              <a:t>C</a:t>
            </a:r>
            <a:r>
              <a:rPr lang="en-GB" sz="1300" dirty="0" err="1" smtClean="0"/>
              <a:t>osto</a:t>
            </a:r>
            <a:r>
              <a:rPr lang="en-GB" sz="1300" dirty="0" smtClean="0"/>
              <a:t> </a:t>
            </a:r>
            <a:r>
              <a:rPr lang="en-GB" sz="1300" dirty="0" err="1"/>
              <a:t>beneficio</a:t>
            </a:r>
            <a:r>
              <a:rPr lang="en-GB" sz="1300" dirty="0"/>
              <a:t> </a:t>
            </a:r>
          </a:p>
          <a:p>
            <a:pPr algn="just">
              <a:defRPr/>
            </a:pPr>
            <a:r>
              <a:rPr lang="en-GB" sz="1300" dirty="0" smtClean="0"/>
              <a:t> </a:t>
            </a:r>
            <a:r>
              <a:rPr lang="en-GB" sz="1300" dirty="0"/>
              <a:t>El </a:t>
            </a:r>
            <a:r>
              <a:rPr lang="en-GB" sz="1300" dirty="0" err="1"/>
              <a:t>sistema</a:t>
            </a:r>
            <a:r>
              <a:rPr lang="en-GB" sz="1300" dirty="0"/>
              <a:t> </a:t>
            </a:r>
            <a:r>
              <a:rPr lang="en-GB" sz="1300" dirty="0" err="1"/>
              <a:t>es</a:t>
            </a:r>
            <a:r>
              <a:rPr lang="en-GB" sz="1300" dirty="0"/>
              <a:t> </a:t>
            </a:r>
            <a:r>
              <a:rPr lang="en-GB" sz="1300" dirty="0" err="1"/>
              <a:t>adecuado</a:t>
            </a:r>
            <a:r>
              <a:rPr lang="en-GB" sz="1300" dirty="0"/>
              <a:t> para </a:t>
            </a:r>
            <a:r>
              <a:rPr lang="en-GB" sz="1300" dirty="0" err="1"/>
              <a:t>utilizarse</a:t>
            </a:r>
            <a:r>
              <a:rPr lang="en-GB" sz="1300" dirty="0"/>
              <a:t> </a:t>
            </a:r>
            <a:r>
              <a:rPr lang="en-GB" sz="1300" dirty="0" err="1"/>
              <a:t>en</a:t>
            </a:r>
            <a:r>
              <a:rPr lang="en-GB" sz="1300" dirty="0"/>
              <a:t> un </a:t>
            </a:r>
            <a:r>
              <a:rPr lang="en-GB" sz="1300" dirty="0" err="1"/>
              <a:t>rango</a:t>
            </a:r>
            <a:r>
              <a:rPr lang="en-GB" sz="1300" dirty="0"/>
              <a:t> </a:t>
            </a:r>
            <a:r>
              <a:rPr lang="en-GB" sz="1300" dirty="0" err="1"/>
              <a:t>amplio</a:t>
            </a:r>
            <a:r>
              <a:rPr lang="en-GB" sz="1300" dirty="0"/>
              <a:t> de </a:t>
            </a:r>
            <a:r>
              <a:rPr lang="en-GB" sz="1300" dirty="0" err="1"/>
              <a:t>situaciones</a:t>
            </a:r>
            <a:r>
              <a:rPr lang="en-GB" sz="1300" dirty="0"/>
              <a:t>: </a:t>
            </a:r>
          </a:p>
          <a:p>
            <a:pPr algn="just">
              <a:defRPr/>
            </a:pPr>
            <a:r>
              <a:rPr lang="en-GB" sz="1300" dirty="0" smtClean="0"/>
              <a:t>- </a:t>
            </a:r>
            <a:r>
              <a:rPr lang="en-GB" sz="1300" dirty="0" err="1"/>
              <a:t>Desde</a:t>
            </a:r>
            <a:r>
              <a:rPr lang="en-GB" sz="1300" dirty="0"/>
              <a:t> </a:t>
            </a:r>
            <a:r>
              <a:rPr lang="en-GB" sz="1300" dirty="0" err="1"/>
              <a:t>cuidados</a:t>
            </a:r>
            <a:r>
              <a:rPr lang="en-GB" sz="1300" dirty="0"/>
              <a:t> </a:t>
            </a:r>
            <a:r>
              <a:rPr lang="en-GB" sz="1300" dirty="0" err="1"/>
              <a:t>generales</a:t>
            </a:r>
            <a:r>
              <a:rPr lang="en-GB" sz="1300" dirty="0"/>
              <a:t> hasta </a:t>
            </a:r>
            <a:r>
              <a:rPr lang="en-GB" sz="1300" dirty="0" err="1"/>
              <a:t>cuidados</a:t>
            </a:r>
            <a:r>
              <a:rPr lang="en-GB" sz="1300" dirty="0"/>
              <a:t> </a:t>
            </a:r>
            <a:r>
              <a:rPr lang="en-GB" sz="1300" dirty="0" err="1"/>
              <a:t>intensivos</a:t>
            </a:r>
            <a:endParaRPr lang="en-GB" sz="1300" dirty="0"/>
          </a:p>
          <a:p>
            <a:pPr algn="just">
              <a:defRPr/>
            </a:pPr>
            <a:r>
              <a:rPr lang="en-GB" sz="1300" dirty="0" smtClean="0"/>
              <a:t>- </a:t>
            </a:r>
            <a:r>
              <a:rPr lang="en-GB" sz="1300" dirty="0" err="1"/>
              <a:t>Atención</a:t>
            </a:r>
            <a:r>
              <a:rPr lang="en-GB" sz="1300" dirty="0"/>
              <a:t> </a:t>
            </a:r>
            <a:r>
              <a:rPr lang="en-GB" sz="1300" dirty="0" err="1"/>
              <a:t>privada</a:t>
            </a:r>
            <a:r>
              <a:rPr lang="en-GB" sz="1300" dirty="0"/>
              <a:t> y/o </a:t>
            </a:r>
            <a:r>
              <a:rPr lang="en-GB" sz="1300" dirty="0" err="1"/>
              <a:t>residencial</a:t>
            </a:r>
            <a:r>
              <a:rPr lang="en-GB" sz="1300" dirty="0"/>
              <a:t> </a:t>
            </a:r>
          </a:p>
          <a:p>
            <a:pPr algn="just">
              <a:defRPr/>
            </a:pPr>
            <a:endParaRPr lang="en-GB" sz="1300" dirty="0"/>
          </a:p>
          <a:p>
            <a:pPr algn="just">
              <a:defRPr/>
            </a:pPr>
            <a:r>
              <a:rPr lang="en-GB" sz="1300" dirty="0"/>
              <a:t> El </a:t>
            </a:r>
            <a:r>
              <a:rPr lang="en-GB" sz="1300" dirty="0" err="1"/>
              <a:t>sistema</a:t>
            </a:r>
            <a:r>
              <a:rPr lang="en-GB" sz="1300" dirty="0"/>
              <a:t> </a:t>
            </a:r>
            <a:r>
              <a:rPr lang="en-GB" sz="1300" dirty="0" err="1"/>
              <a:t>está</a:t>
            </a:r>
            <a:r>
              <a:rPr lang="en-GB" sz="1300" dirty="0"/>
              <a:t> </a:t>
            </a:r>
            <a:r>
              <a:rPr lang="en-GB" sz="1300" dirty="0" err="1"/>
              <a:t>comprendido</a:t>
            </a:r>
            <a:r>
              <a:rPr lang="en-GB" sz="1300" dirty="0"/>
              <a:t> del </a:t>
            </a:r>
            <a:r>
              <a:rPr lang="en-GB" sz="1300" dirty="0" err="1"/>
              <a:t>colchón</a:t>
            </a:r>
            <a:r>
              <a:rPr lang="en-GB" sz="1300" dirty="0"/>
              <a:t>, overlay y </a:t>
            </a:r>
            <a:r>
              <a:rPr lang="en-GB" sz="1300" dirty="0" err="1"/>
              <a:t>colchón</a:t>
            </a:r>
            <a:r>
              <a:rPr lang="en-GB" sz="1300" dirty="0"/>
              <a:t> para </a:t>
            </a:r>
            <a:r>
              <a:rPr lang="en-GB" sz="1300" dirty="0" err="1"/>
              <a:t>asiento</a:t>
            </a:r>
            <a:r>
              <a:rPr lang="en-GB" sz="1300" dirty="0"/>
              <a:t>: </a:t>
            </a:r>
          </a:p>
          <a:p>
            <a:pPr algn="just">
              <a:defRPr/>
            </a:pPr>
            <a:r>
              <a:rPr lang="en-GB" sz="1300" dirty="0" smtClean="0"/>
              <a:t>- </a:t>
            </a:r>
            <a:r>
              <a:rPr lang="en-GB" sz="1300" dirty="0" err="1"/>
              <a:t>ofrece</a:t>
            </a:r>
            <a:r>
              <a:rPr lang="en-GB" sz="1300" dirty="0"/>
              <a:t> </a:t>
            </a:r>
            <a:r>
              <a:rPr lang="en-GB" sz="1300" dirty="0" err="1"/>
              <a:t>cuidados</a:t>
            </a:r>
            <a:r>
              <a:rPr lang="en-GB" sz="1300" dirty="0"/>
              <a:t> con </a:t>
            </a:r>
            <a:r>
              <a:rPr lang="en-GB" sz="1300" dirty="0" err="1"/>
              <a:t>varias</a:t>
            </a:r>
            <a:r>
              <a:rPr lang="en-GB" sz="1300" dirty="0"/>
              <a:t> </a:t>
            </a:r>
            <a:r>
              <a:rPr lang="en-GB" sz="1300" dirty="0" err="1"/>
              <a:t>opciones</a:t>
            </a:r>
            <a:endParaRPr lang="en-GB" sz="1300" dirty="0"/>
          </a:p>
          <a:p>
            <a:pPr algn="just">
              <a:defRPr/>
            </a:pPr>
            <a:r>
              <a:rPr lang="en-GB" sz="1300" dirty="0" smtClean="0"/>
              <a:t>- </a:t>
            </a:r>
            <a:r>
              <a:rPr lang="en-GB" sz="1300" dirty="0" err="1"/>
              <a:t>Terapia</a:t>
            </a:r>
            <a:r>
              <a:rPr lang="en-GB" sz="1300" dirty="0"/>
              <a:t> </a:t>
            </a:r>
            <a:r>
              <a:rPr lang="en-GB" sz="1300" dirty="0" err="1"/>
              <a:t>durantr</a:t>
            </a:r>
            <a:r>
              <a:rPr lang="en-GB" sz="1300" dirty="0"/>
              <a:t> 24 horas</a:t>
            </a:r>
          </a:p>
          <a:p>
            <a:pPr algn="just">
              <a:defRPr/>
            </a:pPr>
            <a:endParaRPr lang="en-GB" sz="1100" dirty="0"/>
          </a:p>
          <a:p>
            <a:pPr algn="just"/>
            <a:endParaRPr lang="es-MX" dirty="0" smtClean="0">
              <a:solidFill>
                <a:srgbClr val="FF0000"/>
              </a:solidFill>
            </a:endParaRPr>
          </a:p>
          <a:p>
            <a:endParaRPr lang="es-MX" dirty="0" smtClean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00" y="1569624"/>
            <a:ext cx="3384743" cy="32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5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905" y="255795"/>
            <a:ext cx="10515600" cy="1325563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COLCHONES DE ESPUMA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217" y="1149764"/>
            <a:ext cx="6486939" cy="4351338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/>
              <a:t>Los </a:t>
            </a:r>
            <a:r>
              <a:rPr lang="en-GB" b="1" dirty="0" err="1" smtClean="0"/>
              <a:t>colchones</a:t>
            </a:r>
            <a:r>
              <a:rPr lang="en-GB" b="1" dirty="0" smtClean="0"/>
              <a:t> de </a:t>
            </a:r>
            <a:r>
              <a:rPr lang="en-GB" b="1" dirty="0" err="1" smtClean="0"/>
              <a:t>espuma</a:t>
            </a:r>
            <a:r>
              <a:rPr lang="en-GB" b="1" dirty="0" smtClean="0"/>
              <a:t> son: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>
              <a:buFontTx/>
              <a:buNone/>
            </a:pPr>
            <a:r>
              <a:rPr lang="en-GB" i="1" dirty="0" err="1" smtClean="0"/>
              <a:t>Adecuados</a:t>
            </a:r>
            <a:r>
              <a:rPr lang="en-GB" i="1" dirty="0" smtClean="0"/>
              <a:t> para la </a:t>
            </a:r>
            <a:r>
              <a:rPr lang="en-GB" i="1" dirty="0" err="1" smtClean="0"/>
              <a:t>prevención</a:t>
            </a:r>
            <a:r>
              <a:rPr lang="en-GB" i="1" dirty="0" smtClean="0"/>
              <a:t> y </a:t>
            </a:r>
            <a:r>
              <a:rPr lang="en-GB" i="1" dirty="0" err="1" smtClean="0"/>
              <a:t>manejo</a:t>
            </a:r>
            <a:r>
              <a:rPr lang="en-GB" i="1" dirty="0" smtClean="0"/>
              <a:t> de</a:t>
            </a:r>
            <a:r>
              <a:rPr lang="en-GB" i="1" baseline="0" dirty="0" smtClean="0"/>
              <a:t> las </a:t>
            </a:r>
            <a:r>
              <a:rPr lang="en-GB" i="1" baseline="0" dirty="0" err="1" smtClean="0"/>
              <a:t>úlceras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por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presión</a:t>
            </a:r>
            <a:r>
              <a:rPr lang="en-GB" i="1" baseline="0" dirty="0" smtClean="0"/>
              <a:t> para un </a:t>
            </a:r>
            <a:r>
              <a:rPr lang="en-GB" i="1" baseline="0" dirty="0" err="1" smtClean="0"/>
              <a:t>rango</a:t>
            </a:r>
            <a:r>
              <a:rPr lang="en-GB" i="1" baseline="0" dirty="0" smtClean="0"/>
              <a:t> ancho de </a:t>
            </a:r>
            <a:r>
              <a:rPr lang="en-GB" i="1" baseline="0" dirty="0" err="1" smtClean="0"/>
              <a:t>pacientes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incluyendo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aquellos</a:t>
            </a:r>
            <a:r>
              <a:rPr lang="en-GB" i="1" baseline="0" dirty="0" smtClean="0"/>
              <a:t> con </a:t>
            </a:r>
            <a:r>
              <a:rPr lang="en-GB" i="1" baseline="0" dirty="0" err="1" smtClean="0"/>
              <a:t>úlceras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superficiales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combinación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cno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programas</a:t>
            </a:r>
            <a:r>
              <a:rPr lang="en-GB" i="1" baseline="0" dirty="0" smtClean="0"/>
              <a:t> de </a:t>
            </a:r>
            <a:r>
              <a:rPr lang="en-GB" i="1" baseline="0" dirty="0" err="1" smtClean="0"/>
              <a:t>monitoreo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reposicionamiento</a:t>
            </a:r>
            <a:r>
              <a:rPr lang="en-GB" i="1" baseline="0" dirty="0" smtClean="0"/>
              <a:t> y </a:t>
            </a:r>
            <a:r>
              <a:rPr lang="en-GB" i="1" baseline="0" dirty="0" err="1" smtClean="0"/>
              <a:t>curado</a:t>
            </a:r>
            <a:r>
              <a:rPr lang="en-GB" i="1" baseline="0" dirty="0" smtClean="0"/>
              <a:t> de </a:t>
            </a:r>
            <a:r>
              <a:rPr lang="en-GB" i="1" baseline="0" dirty="0" err="1" smtClean="0"/>
              <a:t>heridas</a:t>
            </a:r>
            <a:r>
              <a:rPr lang="en-GB" i="1" baseline="0" dirty="0" smtClean="0"/>
              <a:t>.</a:t>
            </a:r>
          </a:p>
          <a:p>
            <a:pPr>
              <a:buFontTx/>
              <a:buNone/>
            </a:pPr>
            <a:endParaRPr lang="en-GB" baseline="0" dirty="0" smtClean="0"/>
          </a:p>
          <a:p>
            <a:pPr>
              <a:buFontTx/>
              <a:buNone/>
            </a:pPr>
            <a:r>
              <a:rPr lang="en-GB" baseline="0" dirty="0" err="1" smtClean="0"/>
              <a:t>Diseñados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pacientes</a:t>
            </a:r>
            <a:r>
              <a:rPr lang="en-GB" baseline="0" dirty="0" smtClean="0"/>
              <a:t> con un peso de entre 120kg – 250Kg</a:t>
            </a:r>
          </a:p>
          <a:p>
            <a:pPr>
              <a:buFontTx/>
              <a:buNone/>
            </a:pPr>
            <a:endParaRPr lang="en-GB" baseline="0" dirty="0" smtClean="0"/>
          </a:p>
          <a:p>
            <a:r>
              <a:rPr lang="en-GB" b="1" dirty="0" smtClean="0"/>
              <a:t>Overlays de </a:t>
            </a:r>
            <a:r>
              <a:rPr lang="en-GB" b="1" dirty="0" err="1" smtClean="0"/>
              <a:t>espuma</a:t>
            </a:r>
            <a:r>
              <a:rPr lang="en-GB" dirty="0" smtClean="0"/>
              <a:t>:</a:t>
            </a:r>
          </a:p>
          <a:p>
            <a:pPr>
              <a:buNone/>
            </a:pPr>
            <a:endParaRPr lang="en-GB" b="0" dirty="0" smtClean="0"/>
          </a:p>
          <a:p>
            <a:pPr>
              <a:buNone/>
            </a:pPr>
            <a:r>
              <a:rPr lang="en-GB" b="0" i="1" dirty="0" err="1" smtClean="0"/>
              <a:t>Sólo</a:t>
            </a:r>
            <a:r>
              <a:rPr lang="en-GB" b="0" i="1" baseline="0" dirty="0" smtClean="0"/>
              <a:t> para </a:t>
            </a:r>
            <a:r>
              <a:rPr lang="en-GB" b="0" i="1" baseline="0" dirty="0" err="1" smtClean="0"/>
              <a:t>brindar</a:t>
            </a:r>
            <a:r>
              <a:rPr lang="en-GB" b="0" i="1" baseline="0" dirty="0" smtClean="0"/>
              <a:t> </a:t>
            </a:r>
            <a:r>
              <a:rPr lang="en-GB" b="0" i="1" baseline="0" dirty="0" err="1" smtClean="0"/>
              <a:t>confort</a:t>
            </a:r>
            <a:endParaRPr lang="en-GB" b="0" i="1" dirty="0" smtClean="0"/>
          </a:p>
          <a:p>
            <a:pPr>
              <a:buNone/>
            </a:pPr>
            <a:endParaRPr lang="en-GB" b="0" i="1" dirty="0" smtClean="0"/>
          </a:p>
          <a:p>
            <a:r>
              <a:rPr lang="en-GB" b="1" dirty="0" err="1" smtClean="0"/>
              <a:t>Colchones</a:t>
            </a:r>
            <a:r>
              <a:rPr lang="en-GB" b="1" dirty="0" smtClean="0"/>
              <a:t> para </a:t>
            </a:r>
            <a:r>
              <a:rPr lang="en-GB" b="1" dirty="0" err="1" smtClean="0"/>
              <a:t>asientos</a:t>
            </a:r>
            <a:r>
              <a:rPr lang="en-GB" b="1" dirty="0" smtClean="0"/>
              <a:t>:</a:t>
            </a:r>
          </a:p>
          <a:p>
            <a:pPr>
              <a:buNone/>
            </a:pPr>
            <a:endParaRPr lang="en-GB" b="0" dirty="0" smtClean="0"/>
          </a:p>
          <a:p>
            <a:pPr>
              <a:buNone/>
            </a:pPr>
            <a:r>
              <a:rPr lang="en-GB" b="0" i="1" dirty="0" err="1" smtClean="0"/>
              <a:t>Únicamente</a:t>
            </a:r>
            <a:r>
              <a:rPr lang="en-GB" b="0" i="1" dirty="0" smtClean="0"/>
              <a:t> para </a:t>
            </a:r>
            <a:r>
              <a:rPr lang="en-GB" b="0" i="1" dirty="0" err="1" smtClean="0"/>
              <a:t>prevensión</a:t>
            </a:r>
            <a:endParaRPr lang="en-GB" b="0" i="1" dirty="0" smtClean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941983" y="2475327"/>
            <a:ext cx="9144000" cy="3670301"/>
            <a:chOff x="0" y="704850"/>
            <a:chExt cx="9144000" cy="3669398"/>
          </a:xfrm>
        </p:grpSpPr>
        <p:pic>
          <p:nvPicPr>
            <p:cNvPr id="5" name="Picture 4" descr="thumbna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568" y="2834648"/>
              <a:ext cx="1920213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70485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260475" algn="r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70485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44424" y="1916832"/>
              <a:ext cx="8892072" cy="1295652"/>
              <a:chOff x="107504" y="2132856"/>
              <a:chExt cx="8892072" cy="1295652"/>
            </a:xfrm>
          </p:grpSpPr>
          <p:sp>
            <p:nvSpPr>
              <p:cNvPr id="14" name="Rounded Rectangle 28"/>
              <p:cNvSpPr/>
              <p:nvPr/>
            </p:nvSpPr>
            <p:spPr>
              <a:xfrm>
                <a:off x="136266" y="2132856"/>
                <a:ext cx="8863310" cy="36004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>
                  <a:solidFill>
                    <a:srgbClr val="787878"/>
                  </a:solidFill>
                </a:endParaRPr>
              </a:p>
            </p:txBody>
          </p:sp>
          <p:sp>
            <p:nvSpPr>
              <p:cNvPr id="15" name="TextBox 29"/>
              <p:cNvSpPr txBox="1">
                <a:spLocks noChangeArrowheads="1"/>
              </p:cNvSpPr>
              <p:nvPr/>
            </p:nvSpPr>
            <p:spPr bwMode="auto">
              <a:xfrm>
                <a:off x="136266" y="2852936"/>
                <a:ext cx="15121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7030A0"/>
                    </a:solidFill>
                    <a:cs typeface="Arial" charset="0"/>
                  </a:rPr>
                  <a:t>SIMUFLEX</a:t>
                </a:r>
              </a:p>
            </p:txBody>
          </p:sp>
          <p:sp>
            <p:nvSpPr>
              <p:cNvPr id="16" name="TextBox 30"/>
              <p:cNvSpPr txBox="1">
                <a:spLocks noChangeArrowheads="1"/>
              </p:cNvSpPr>
              <p:nvPr/>
            </p:nvSpPr>
            <p:spPr bwMode="auto">
              <a:xfrm>
                <a:off x="107504" y="2158614"/>
                <a:ext cx="87849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1936466" y="2852936"/>
                <a:ext cx="15121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7030A0"/>
                    </a:solidFill>
                    <a:cs typeface="Arial" charset="0"/>
                  </a:rPr>
                  <a:t>PENTAFLEX</a:t>
                </a:r>
              </a:p>
            </p:txBody>
          </p:sp>
          <p:sp>
            <p:nvSpPr>
              <p:cNvPr id="18" name="TextBox 32"/>
              <p:cNvSpPr txBox="1">
                <a:spLocks noChangeArrowheads="1"/>
              </p:cNvSpPr>
              <p:nvPr/>
            </p:nvSpPr>
            <p:spPr bwMode="auto">
              <a:xfrm>
                <a:off x="3736666" y="2852936"/>
                <a:ext cx="15367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7030A0"/>
                    </a:solidFill>
                    <a:cs typeface="Arial" charset="0"/>
                  </a:rPr>
                  <a:t>CONFORMX</a:t>
                </a:r>
              </a:p>
            </p:txBody>
          </p:sp>
          <p:sp>
            <p:nvSpPr>
              <p:cNvPr id="19" name="TextBox 33"/>
              <p:cNvSpPr txBox="1">
                <a:spLocks noChangeArrowheads="1"/>
              </p:cNvSpPr>
              <p:nvPr/>
            </p:nvSpPr>
            <p:spPr bwMode="auto">
              <a:xfrm>
                <a:off x="5562219" y="2843644"/>
                <a:ext cx="1512168" cy="58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 smtClean="0">
                    <a:solidFill>
                      <a:srgbClr val="7030A0"/>
                    </a:solidFill>
                    <a:cs typeface="Arial" charset="0"/>
                  </a:rPr>
                  <a:t>EVOLVE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 smtClean="0">
                    <a:solidFill>
                      <a:srgbClr val="7030A0"/>
                    </a:solidFill>
                    <a:cs typeface="Arial" charset="0"/>
                  </a:rPr>
                  <a:t>ATMOSAIR</a:t>
                </a:r>
                <a:endParaRPr lang="en-GB" sz="1600" dirty="0">
                  <a:solidFill>
                    <a:srgbClr val="7030A0"/>
                  </a:solidFill>
                  <a:cs typeface="Arial" charset="0"/>
                </a:endParaRPr>
              </a:p>
            </p:txBody>
          </p:sp>
          <p:sp>
            <p:nvSpPr>
              <p:cNvPr id="20" name="TextBox 34"/>
              <p:cNvSpPr txBox="1">
                <a:spLocks noChangeArrowheads="1"/>
              </p:cNvSpPr>
              <p:nvPr/>
            </p:nvSpPr>
            <p:spPr bwMode="auto">
              <a:xfrm>
                <a:off x="7337066" y="2834274"/>
                <a:ext cx="15121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7030A0"/>
                    </a:solidFill>
                    <a:cs typeface="Arial" charset="0"/>
                  </a:rPr>
                  <a:t>BI-FLEX</a:t>
                </a:r>
              </a:p>
            </p:txBody>
          </p:sp>
          <p:sp>
            <p:nvSpPr>
              <p:cNvPr id="21" name="TextBox 35"/>
              <p:cNvSpPr txBox="1">
                <a:spLocks noChangeArrowheads="1"/>
              </p:cNvSpPr>
              <p:nvPr/>
            </p:nvSpPr>
            <p:spPr bwMode="auto">
              <a:xfrm>
                <a:off x="136266" y="2145735"/>
                <a:ext cx="8863310" cy="46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err="1" smtClean="0">
                    <a:solidFill>
                      <a:srgbClr val="FFFFFF"/>
                    </a:solidFill>
                  </a:rPr>
                  <a:t>Colchones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de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espuma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-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Reactivos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" name="Straight Connector 36"/>
              <p:cNvCxnSpPr/>
              <p:nvPr/>
            </p:nvCxnSpPr>
            <p:spPr>
              <a:xfrm rot="5400000">
                <a:off x="6886248" y="3104738"/>
                <a:ext cx="64754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93" y="3140968"/>
              <a:ext cx="1728192" cy="94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4"/>
            <p:cNvSpPr/>
            <p:nvPr/>
          </p:nvSpPr>
          <p:spPr>
            <a:xfrm>
              <a:off x="3708400" y="3069644"/>
              <a:ext cx="142875" cy="2872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787878"/>
                </a:solidFill>
              </a:endParaRPr>
            </a:p>
          </p:txBody>
        </p:sp>
        <p:pic>
          <p:nvPicPr>
            <p:cNvPr id="11" name="Picture 25" descr="J:\PAC\Carolin Pickering\FTS images\FTS_pic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1321">
              <a:off x="5550260" y="3489686"/>
              <a:ext cx="1681132" cy="5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thumbnai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408" y="2956376"/>
              <a:ext cx="1890496" cy="141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30" y="3071191"/>
              <a:ext cx="1756473" cy="122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2" t="49361" r="20633" b="31004"/>
          <a:stretch>
            <a:fillRect/>
          </a:stretch>
        </p:blipFill>
        <p:spPr bwMode="auto">
          <a:xfrm>
            <a:off x="7046844" y="987280"/>
            <a:ext cx="10715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6" t="26575" r="22585" b="51181"/>
          <a:stretch>
            <a:fillRect/>
          </a:stretch>
        </p:blipFill>
        <p:spPr bwMode="auto">
          <a:xfrm>
            <a:off x="8387736" y="1607122"/>
            <a:ext cx="804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PENTAFLEX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02812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El </a:t>
            </a:r>
            <a:r>
              <a:rPr lang="en-GB" sz="1200" dirty="0" err="1" smtClean="0">
                <a:solidFill>
                  <a:srgbClr val="002060"/>
                </a:solidFill>
              </a:rPr>
              <a:t>colchón</a:t>
            </a:r>
            <a:r>
              <a:rPr lang="en-GB" sz="1200" dirty="0" smtClean="0">
                <a:solidFill>
                  <a:srgbClr val="002060"/>
                </a:solidFill>
              </a:rPr>
              <a:t> de </a:t>
            </a:r>
            <a:r>
              <a:rPr lang="en-GB" sz="1200" dirty="0" err="1" smtClean="0">
                <a:solidFill>
                  <a:srgbClr val="002060"/>
                </a:solidFill>
              </a:rPr>
              <a:t>espuma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</a:rPr>
              <a:t>mejor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</a:rPr>
              <a:t>vendido</a:t>
            </a:r>
            <a:r>
              <a:rPr lang="en-GB" sz="1200" dirty="0" smtClean="0">
                <a:solidFill>
                  <a:srgbClr val="002060"/>
                </a:solidFill>
              </a:rPr>
              <a:t> con un alto </a:t>
            </a:r>
            <a:r>
              <a:rPr lang="en-GB" sz="1200" dirty="0" err="1" smtClean="0">
                <a:solidFill>
                  <a:srgbClr val="002060"/>
                </a:solidFill>
              </a:rPr>
              <a:t>nivel</a:t>
            </a:r>
            <a:r>
              <a:rPr lang="en-GB" sz="1200" dirty="0" smtClean="0">
                <a:solidFill>
                  <a:srgbClr val="002060"/>
                </a:solidFill>
              </a:rPr>
              <a:t> de </a:t>
            </a:r>
            <a:r>
              <a:rPr lang="en-GB" sz="1200" dirty="0" err="1" smtClean="0">
                <a:solidFill>
                  <a:srgbClr val="002060"/>
                </a:solidFill>
              </a:rPr>
              <a:t>confort</a:t>
            </a:r>
            <a:endParaRPr lang="en-GB" sz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Max. Peso del </a:t>
            </a:r>
            <a:r>
              <a:rPr lang="en-GB" sz="1200" dirty="0" err="1" smtClean="0">
                <a:solidFill>
                  <a:srgbClr val="002060"/>
                </a:solidFill>
              </a:rPr>
              <a:t>paciente</a:t>
            </a:r>
            <a:r>
              <a:rPr lang="en-GB" sz="1200" dirty="0" smtClean="0">
                <a:solidFill>
                  <a:srgbClr val="002060"/>
                </a:solidFill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2-way turn: 120kg or 250kg</a:t>
            </a:r>
          </a:p>
          <a:p>
            <a:pPr lvl="1"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4-way turn: 150kg or 250kg</a:t>
            </a:r>
          </a:p>
          <a:p>
            <a:pPr lvl="1"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Bariatric: 450kg</a:t>
            </a:r>
          </a:p>
          <a:p>
            <a:pPr lvl="1"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Paediatric: 25kg</a:t>
            </a:r>
          </a:p>
          <a:p>
            <a:pPr lvl="1"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Seating: 90kg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2060"/>
                </a:solidFill>
              </a:rPr>
              <a:t>Plus: squabs and overlay</a:t>
            </a:r>
          </a:p>
          <a:p>
            <a:endParaRPr lang="es-ES" dirty="0"/>
          </a:p>
        </p:txBody>
      </p:sp>
      <p:pic>
        <p:nvPicPr>
          <p:cNvPr id="4" name="Picture 5" descr="penta rev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49" y="1610140"/>
            <a:ext cx="1996798" cy="15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61" y="3166762"/>
            <a:ext cx="2313609" cy="16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0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Pentaflex</a:t>
            </a:r>
            <a:endParaRPr lang="en-GB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660401"/>
            <a:ext cx="6291263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43250" y="2151063"/>
            <a:ext cx="1296988" cy="544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7878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4788" y="2133601"/>
            <a:ext cx="1295400" cy="544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78787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4788" y="6408739"/>
            <a:ext cx="1439862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78787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5789" y="6408739"/>
            <a:ext cx="1296987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787878"/>
              </a:solidFill>
            </a:endParaRP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703389" y="2205039"/>
            <a:ext cx="21605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2060"/>
                </a:solidFill>
              </a:rPr>
              <a:t>Dibujo</a:t>
            </a:r>
            <a:r>
              <a:rPr lang="en-GB" sz="1400" dirty="0">
                <a:solidFill>
                  <a:srgbClr val="002060"/>
                </a:solidFill>
              </a:rPr>
              <a:t> de </a:t>
            </a:r>
            <a:r>
              <a:rPr lang="en-GB" sz="1400" dirty="0" err="1">
                <a:solidFill>
                  <a:srgbClr val="002060"/>
                </a:solidFill>
              </a:rPr>
              <a:t>varias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profunidades</a:t>
            </a:r>
            <a:r>
              <a:rPr lang="en-GB" sz="1400" dirty="0">
                <a:solidFill>
                  <a:srgbClr val="002060"/>
                </a:solidFill>
              </a:rPr>
              <a:t> que </a:t>
            </a:r>
            <a:r>
              <a:rPr lang="en-GB" sz="1400" dirty="0" err="1">
                <a:solidFill>
                  <a:srgbClr val="002060"/>
                </a:solidFill>
              </a:rPr>
              <a:t>curben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cabeza</a:t>
            </a:r>
            <a:r>
              <a:rPr lang="en-GB" sz="1400" dirty="0">
                <a:solidFill>
                  <a:srgbClr val="002060"/>
                </a:solidFill>
              </a:rPr>
              <a:t>, </a:t>
            </a:r>
            <a:r>
              <a:rPr lang="en-GB" sz="1400" dirty="0" err="1">
                <a:solidFill>
                  <a:srgbClr val="002060"/>
                </a:solidFill>
              </a:rPr>
              <a:t>hombros</a:t>
            </a:r>
            <a:r>
              <a:rPr lang="en-GB" sz="1400" dirty="0">
                <a:solidFill>
                  <a:srgbClr val="002060"/>
                </a:solidFill>
              </a:rPr>
              <a:t>, </a:t>
            </a:r>
            <a:r>
              <a:rPr lang="en-GB" sz="1400" dirty="0" err="1">
                <a:solidFill>
                  <a:srgbClr val="002060"/>
                </a:solidFill>
              </a:rPr>
              <a:t>torax</a:t>
            </a:r>
            <a:r>
              <a:rPr lang="en-GB" sz="1400" dirty="0">
                <a:solidFill>
                  <a:srgbClr val="002060"/>
                </a:solidFill>
              </a:rPr>
              <a:t>, </a:t>
            </a:r>
            <a:r>
              <a:rPr lang="en-GB" sz="1400" dirty="0" err="1">
                <a:solidFill>
                  <a:srgbClr val="002060"/>
                </a:solidFill>
              </a:rPr>
              <a:t>sacro</a:t>
            </a:r>
            <a:r>
              <a:rPr lang="en-GB" sz="1400" dirty="0">
                <a:solidFill>
                  <a:srgbClr val="002060"/>
                </a:solidFill>
              </a:rPr>
              <a:t> y </a:t>
            </a:r>
            <a:r>
              <a:rPr lang="en-GB" sz="1400" dirty="0" err="1">
                <a:solidFill>
                  <a:srgbClr val="002060"/>
                </a:solidFill>
              </a:rPr>
              <a:t>talones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crean</a:t>
            </a:r>
            <a:r>
              <a:rPr lang="en-GB" sz="1400" dirty="0">
                <a:solidFill>
                  <a:srgbClr val="002060"/>
                </a:solidFill>
              </a:rPr>
              <a:t> 5 </a:t>
            </a:r>
            <a:r>
              <a:rPr lang="en-GB" sz="1400" dirty="0" err="1">
                <a:solidFill>
                  <a:srgbClr val="002060"/>
                </a:solidFill>
              </a:rPr>
              <a:t>zonas</a:t>
            </a:r>
            <a:r>
              <a:rPr lang="en-GB" sz="1400" dirty="0">
                <a:solidFill>
                  <a:srgbClr val="002060"/>
                </a:solidFill>
              </a:rPr>
              <a:t> de </a:t>
            </a:r>
            <a:r>
              <a:rPr lang="en-GB" sz="1400" dirty="0" err="1">
                <a:solidFill>
                  <a:srgbClr val="002060"/>
                </a:solidFill>
              </a:rPr>
              <a:t>protección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1703388" y="5445126"/>
            <a:ext cx="14033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Las </a:t>
            </a:r>
            <a:r>
              <a:rPr lang="en-GB" sz="1400" dirty="0" err="1">
                <a:solidFill>
                  <a:srgbClr val="002060"/>
                </a:solidFill>
              </a:rPr>
              <a:t>paredes</a:t>
            </a:r>
            <a:r>
              <a:rPr lang="en-GB" sz="1400" dirty="0">
                <a:solidFill>
                  <a:srgbClr val="002060"/>
                </a:solidFill>
              </a:rPr>
              <a:t> son </a:t>
            </a:r>
            <a:r>
              <a:rPr lang="en-GB" sz="1400" dirty="0" err="1">
                <a:solidFill>
                  <a:srgbClr val="002060"/>
                </a:solidFill>
              </a:rPr>
              <a:t>firmes</a:t>
            </a:r>
            <a:r>
              <a:rPr lang="en-GB" sz="1400" dirty="0">
                <a:solidFill>
                  <a:srgbClr val="002060"/>
                </a:solidFill>
              </a:rPr>
              <a:t> y </a:t>
            </a:r>
            <a:r>
              <a:rPr lang="en-GB" sz="1400" dirty="0" err="1">
                <a:solidFill>
                  <a:srgbClr val="002060"/>
                </a:solidFill>
              </a:rPr>
              <a:t>ayudan</a:t>
            </a:r>
            <a:r>
              <a:rPr lang="en-GB" sz="1400" dirty="0">
                <a:solidFill>
                  <a:srgbClr val="002060"/>
                </a:solidFill>
              </a:rPr>
              <a:t> a la </a:t>
            </a:r>
            <a:r>
              <a:rPr lang="en-GB" sz="1400" dirty="0" err="1">
                <a:solidFill>
                  <a:srgbClr val="002060"/>
                </a:solidFill>
              </a:rPr>
              <a:t>transferencia</a:t>
            </a:r>
            <a:r>
              <a:rPr lang="en-GB" sz="1400" dirty="0">
                <a:solidFill>
                  <a:srgbClr val="002060"/>
                </a:solidFill>
              </a:rPr>
              <a:t> del </a:t>
            </a:r>
            <a:r>
              <a:rPr lang="en-GB" sz="1400" dirty="0" err="1">
                <a:solidFill>
                  <a:srgbClr val="002060"/>
                </a:solidFill>
              </a:rPr>
              <a:t>paciente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2538" name="Rectangle 20"/>
          <p:cNvSpPr>
            <a:spLocks noChangeArrowheads="1"/>
          </p:cNvSpPr>
          <p:nvPr/>
        </p:nvSpPr>
        <p:spPr bwMode="auto">
          <a:xfrm>
            <a:off x="9085263" y="2205038"/>
            <a:ext cx="1403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2060"/>
                </a:solidFill>
              </a:rPr>
              <a:t>Celdas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individuales</a:t>
            </a:r>
            <a:r>
              <a:rPr lang="en-GB" sz="1400" dirty="0">
                <a:solidFill>
                  <a:srgbClr val="002060"/>
                </a:solidFill>
              </a:rPr>
              <a:t> se </a:t>
            </a:r>
            <a:r>
              <a:rPr lang="en-GB" sz="1400" dirty="0" err="1">
                <a:solidFill>
                  <a:srgbClr val="002060"/>
                </a:solidFill>
              </a:rPr>
              <a:t>ajustan</a:t>
            </a:r>
            <a:r>
              <a:rPr lang="en-GB" sz="1400" dirty="0">
                <a:solidFill>
                  <a:srgbClr val="002060"/>
                </a:solidFill>
              </a:rPr>
              <a:t> de </a:t>
            </a:r>
            <a:r>
              <a:rPr lang="en-GB" sz="1400" dirty="0" err="1">
                <a:solidFill>
                  <a:srgbClr val="002060"/>
                </a:solidFill>
              </a:rPr>
              <a:t>manera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independiente</a:t>
            </a:r>
            <a:r>
              <a:rPr lang="en-GB" sz="1400" dirty="0">
                <a:solidFill>
                  <a:srgbClr val="002060"/>
                </a:solidFill>
              </a:rPr>
              <a:t> al </a:t>
            </a:r>
            <a:r>
              <a:rPr lang="en-GB" sz="1400" dirty="0" err="1">
                <a:solidFill>
                  <a:srgbClr val="002060"/>
                </a:solidFill>
              </a:rPr>
              <a:t>contorno</a:t>
            </a:r>
            <a:r>
              <a:rPr lang="en-GB" sz="1400" dirty="0">
                <a:solidFill>
                  <a:srgbClr val="002060"/>
                </a:solidFill>
              </a:rPr>
              <a:t> y forma del </a:t>
            </a:r>
            <a:r>
              <a:rPr lang="en-GB" sz="1400" dirty="0" err="1">
                <a:solidFill>
                  <a:srgbClr val="002060"/>
                </a:solidFill>
              </a:rPr>
              <a:t>cuerpo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9120189" y="5283201"/>
            <a:ext cx="1368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2060"/>
                </a:solidFill>
              </a:rPr>
              <a:t>Excelente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perfilación</a:t>
            </a:r>
            <a:r>
              <a:rPr lang="en-GB" sz="1400" dirty="0">
                <a:solidFill>
                  <a:srgbClr val="002060"/>
                </a:solidFill>
              </a:rPr>
              <a:t> en la </a:t>
            </a:r>
            <a:r>
              <a:rPr lang="en-GB" sz="1400" dirty="0" err="1">
                <a:solidFill>
                  <a:srgbClr val="002060"/>
                </a:solidFill>
              </a:rPr>
              <a:t>zona</a:t>
            </a:r>
            <a:r>
              <a:rPr lang="en-GB" sz="1400" dirty="0">
                <a:solidFill>
                  <a:srgbClr val="002060"/>
                </a:solidFill>
              </a:rPr>
              <a:t> de la </a:t>
            </a:r>
            <a:r>
              <a:rPr lang="en-GB" sz="1400" dirty="0" err="1">
                <a:solidFill>
                  <a:srgbClr val="002060"/>
                </a:solidFill>
              </a:rPr>
              <a:t>cadera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2540" name="Rectangle 23"/>
          <p:cNvSpPr>
            <a:spLocks noChangeArrowheads="1"/>
          </p:cNvSpPr>
          <p:nvPr/>
        </p:nvSpPr>
        <p:spPr bwMode="auto">
          <a:xfrm>
            <a:off x="4943476" y="1033463"/>
            <a:ext cx="2232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solidFill>
                  <a:srgbClr val="C00000"/>
                </a:solidFill>
              </a:rPr>
              <a:t>Pruebas</a:t>
            </a:r>
            <a:r>
              <a:rPr lang="en-GB" sz="1400" b="1" dirty="0">
                <a:solidFill>
                  <a:srgbClr val="C00000"/>
                </a:solidFill>
              </a:rPr>
              <a:t> de </a:t>
            </a:r>
            <a:r>
              <a:rPr lang="en-GB" sz="1400" b="1" dirty="0" err="1">
                <a:solidFill>
                  <a:srgbClr val="C00000"/>
                </a:solidFill>
              </a:rPr>
              <a:t>durabilidad</a:t>
            </a:r>
            <a:endParaRPr lang="en-GB" sz="1400" b="1" dirty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C00000"/>
                </a:solidFill>
              </a:rPr>
              <a:t>Validas</a:t>
            </a:r>
            <a:r>
              <a:rPr lang="en-GB" sz="1400" dirty="0">
                <a:solidFill>
                  <a:srgbClr val="C00000"/>
                </a:solidFill>
              </a:rPr>
              <a:t> hasta </a:t>
            </a:r>
            <a:r>
              <a:rPr lang="en-GB" sz="1400" dirty="0" err="1">
                <a:solidFill>
                  <a:srgbClr val="C00000"/>
                </a:solidFill>
              </a:rPr>
              <a:t>por</a:t>
            </a:r>
            <a:r>
              <a:rPr lang="en-GB" sz="1400" dirty="0">
                <a:solidFill>
                  <a:srgbClr val="C00000"/>
                </a:solidFill>
              </a:rPr>
              <a:t> 8 </a:t>
            </a:r>
            <a:r>
              <a:rPr lang="en-GB" sz="1400" dirty="0" err="1">
                <a:solidFill>
                  <a:srgbClr val="C00000"/>
                </a:solidFill>
              </a:rPr>
              <a:t>años</a:t>
            </a:r>
            <a:r>
              <a:rPr lang="en-GB" sz="1400" dirty="0">
                <a:solidFill>
                  <a:srgbClr val="C00000"/>
                </a:solidFill>
              </a:rPr>
              <a:t> en </a:t>
            </a:r>
            <a:r>
              <a:rPr lang="en-GB" sz="1400" dirty="0" err="1">
                <a:solidFill>
                  <a:srgbClr val="C00000"/>
                </a:solidFill>
              </a:rPr>
              <a:t>reducción</a:t>
            </a:r>
            <a:r>
              <a:rPr lang="en-GB" sz="1400" dirty="0">
                <a:solidFill>
                  <a:srgbClr val="C00000"/>
                </a:solidFill>
              </a:rPr>
              <a:t> y </a:t>
            </a:r>
            <a:r>
              <a:rPr lang="en-GB" sz="1400" dirty="0" err="1">
                <a:solidFill>
                  <a:srgbClr val="C00000"/>
                </a:solidFill>
              </a:rPr>
              <a:t>desempeño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22541" name="Picture 8" descr="34A7FB52-765A-4ECC-B50F-3E23DE6037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724401"/>
            <a:ext cx="1295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4727575" y="5733248"/>
            <a:ext cx="252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Canales de </a:t>
            </a:r>
            <a:r>
              <a:rPr lang="en-GB" sz="14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aire</a:t>
            </a:r>
            <a:r>
              <a:rPr lang="en-GB" sz="14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entre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las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celdas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fomentan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la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circulación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del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aire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y reduce la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formación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de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calor</a:t>
            </a:r>
            <a:r>
              <a:rPr lang="en-GB" sz="14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y </a:t>
            </a:r>
            <a:r>
              <a:rPr lang="en-GB" sz="1400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humedad</a:t>
            </a:r>
            <a:endParaRPr lang="en-GB" sz="1400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ConformX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341438"/>
            <a:ext cx="5976938" cy="504031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002060"/>
                </a:solidFill>
              </a:rPr>
              <a:t>El </a:t>
            </a:r>
            <a:r>
              <a:rPr lang="en-GB" dirty="0" err="1" smtClean="0">
                <a:solidFill>
                  <a:srgbClr val="002060"/>
                </a:solidFill>
              </a:rPr>
              <a:t>ConformX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es</a:t>
            </a:r>
            <a:r>
              <a:rPr lang="en-GB" dirty="0" smtClean="0">
                <a:solidFill>
                  <a:srgbClr val="002060"/>
                </a:solidFill>
              </a:rPr>
              <a:t> el </a:t>
            </a:r>
            <a:r>
              <a:rPr lang="en-GB" dirty="0" err="1" smtClean="0">
                <a:solidFill>
                  <a:srgbClr val="002060"/>
                </a:solidFill>
              </a:rPr>
              <a:t>colchón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visco-elástico</a:t>
            </a:r>
            <a:r>
              <a:rPr lang="en-GB" dirty="0" smtClean="0">
                <a:solidFill>
                  <a:srgbClr val="002060"/>
                </a:solidFill>
              </a:rPr>
              <a:t> (o de </a:t>
            </a:r>
            <a:r>
              <a:rPr lang="en-GB" dirty="0" err="1" smtClean="0">
                <a:solidFill>
                  <a:srgbClr val="002060"/>
                </a:solidFill>
              </a:rPr>
              <a:t>memoria</a:t>
            </a:r>
            <a:r>
              <a:rPr lang="en-GB" dirty="0" smtClean="0">
                <a:solidFill>
                  <a:srgbClr val="002060"/>
                </a:solidFill>
              </a:rPr>
              <a:t>) de ArjoHuntleigh.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dirty="0" smtClean="0">
                <a:solidFill>
                  <a:srgbClr val="002060"/>
                </a:solidFill>
              </a:rPr>
              <a:t>El </a:t>
            </a:r>
            <a:r>
              <a:rPr lang="en-GB" dirty="0" err="1" smtClean="0">
                <a:solidFill>
                  <a:srgbClr val="002060"/>
                </a:solidFill>
              </a:rPr>
              <a:t>colchón</a:t>
            </a:r>
            <a:r>
              <a:rPr lang="en-GB" dirty="0" smtClean="0">
                <a:solidFill>
                  <a:srgbClr val="002060"/>
                </a:solidFill>
              </a:rPr>
              <a:t> con </a:t>
            </a:r>
            <a:r>
              <a:rPr lang="en-GB" dirty="0" err="1" smtClean="0">
                <a:solidFill>
                  <a:srgbClr val="002060"/>
                </a:solidFill>
              </a:rPr>
              <a:t>memoria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permite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que</a:t>
            </a:r>
            <a:r>
              <a:rPr lang="en-GB" dirty="0" smtClean="0">
                <a:solidFill>
                  <a:srgbClr val="002060"/>
                </a:solidFill>
              </a:rPr>
              <a:t> el </a:t>
            </a:r>
            <a:r>
              <a:rPr lang="en-GB" dirty="0" err="1" smtClean="0">
                <a:solidFill>
                  <a:srgbClr val="002060"/>
                </a:solidFill>
              </a:rPr>
              <a:t>colchón</a:t>
            </a:r>
            <a:r>
              <a:rPr lang="en-GB" dirty="0" smtClean="0">
                <a:solidFill>
                  <a:srgbClr val="002060"/>
                </a:solidFill>
              </a:rPr>
              <a:t> se </a:t>
            </a:r>
            <a:r>
              <a:rPr lang="en-GB" dirty="0" err="1" smtClean="0">
                <a:solidFill>
                  <a:srgbClr val="002060"/>
                </a:solidFill>
              </a:rPr>
              <a:t>envuelva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alrededor</a:t>
            </a:r>
            <a:r>
              <a:rPr lang="en-GB" dirty="0" smtClean="0">
                <a:solidFill>
                  <a:srgbClr val="002060"/>
                </a:solidFill>
              </a:rPr>
              <a:t> de la </a:t>
            </a:r>
            <a:r>
              <a:rPr lang="en-GB" dirty="0" err="1" smtClean="0">
                <a:solidFill>
                  <a:srgbClr val="002060"/>
                </a:solidFill>
              </a:rPr>
              <a:t>figura</a:t>
            </a:r>
            <a:r>
              <a:rPr lang="en-GB" dirty="0" smtClean="0">
                <a:solidFill>
                  <a:srgbClr val="002060"/>
                </a:solidFill>
              </a:rPr>
              <a:t> del </a:t>
            </a:r>
            <a:r>
              <a:rPr lang="en-GB" dirty="0" err="1" smtClean="0">
                <a:solidFill>
                  <a:srgbClr val="002060"/>
                </a:solidFill>
              </a:rPr>
              <a:t>cuerpo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ajustándose</a:t>
            </a:r>
            <a:r>
              <a:rPr lang="en-GB" dirty="0" smtClean="0">
                <a:solidFill>
                  <a:srgbClr val="002060"/>
                </a:solidFill>
              </a:rPr>
              <a:t> al </a:t>
            </a:r>
            <a:r>
              <a:rPr lang="en-GB" dirty="0" err="1" smtClean="0">
                <a:solidFill>
                  <a:srgbClr val="002060"/>
                </a:solidFill>
              </a:rPr>
              <a:t>calor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ofreciendo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una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excelente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redistribución</a:t>
            </a:r>
            <a:r>
              <a:rPr lang="en-GB" dirty="0" smtClean="0">
                <a:solidFill>
                  <a:srgbClr val="002060"/>
                </a:solidFill>
              </a:rPr>
              <a:t> de la </a:t>
            </a:r>
            <a:r>
              <a:rPr lang="en-GB" dirty="0" err="1" smtClean="0">
                <a:solidFill>
                  <a:srgbClr val="002060"/>
                </a:solidFill>
              </a:rPr>
              <a:t>presión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pic>
        <p:nvPicPr>
          <p:cNvPr id="146441" name="Picture 5" descr="visco imprint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26" y="1341439"/>
            <a:ext cx="2239963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1774825" y="3998913"/>
            <a:ext cx="8521700" cy="1878012"/>
            <a:chOff x="385" y="3067"/>
            <a:chExt cx="4219" cy="930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67"/>
              <a:ext cx="127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067"/>
              <a:ext cx="127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067"/>
              <a:ext cx="998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2351088" y="6092826"/>
            <a:ext cx="7993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2060"/>
                </a:solidFill>
              </a:rPr>
              <a:t>2W MR (150KG)                                     2W OL		                 Seat (90KG)</a:t>
            </a:r>
          </a:p>
        </p:txBody>
      </p:sp>
    </p:spTree>
    <p:extLst>
      <p:ext uri="{BB962C8B-B14F-4D97-AF65-F5344CB8AC3E}">
        <p14:creationId xmlns:p14="http://schemas.microsoft.com/office/powerpoint/2010/main" val="7955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cubiertas</a:t>
            </a:r>
            <a:r>
              <a:rPr lang="en-GB" dirty="0" smtClean="0"/>
              <a:t> (</a:t>
            </a:r>
            <a:r>
              <a:rPr lang="en-GB" dirty="0" err="1" smtClean="0"/>
              <a:t>fundas</a:t>
            </a:r>
            <a:r>
              <a:rPr lang="en-GB" dirty="0" smtClean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5189" y="6524626"/>
            <a:ext cx="865187" cy="3333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787878"/>
              </a:solidFill>
            </a:endParaRPr>
          </a:p>
        </p:txBody>
      </p:sp>
      <p:sp>
        <p:nvSpPr>
          <p:cNvPr id="25604" name="Rectangle 13"/>
          <p:cNvSpPr>
            <a:spLocks noChangeArrowheads="1"/>
          </p:cNvSpPr>
          <p:nvPr/>
        </p:nvSpPr>
        <p:spPr bwMode="auto">
          <a:xfrm>
            <a:off x="2208214" y="1052513"/>
            <a:ext cx="79200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Las </a:t>
            </a:r>
            <a:r>
              <a:rPr lang="en-GB" sz="1400" dirty="0" err="1">
                <a:solidFill>
                  <a:srgbClr val="002060"/>
                </a:solidFill>
              </a:rPr>
              <a:t>fundas</a:t>
            </a:r>
            <a:r>
              <a:rPr lang="en-GB" sz="1400" dirty="0">
                <a:solidFill>
                  <a:srgbClr val="002060"/>
                </a:solidFill>
              </a:rPr>
              <a:t> del </a:t>
            </a:r>
            <a:r>
              <a:rPr lang="en-GB" sz="1400" dirty="0" err="1">
                <a:solidFill>
                  <a:srgbClr val="002060"/>
                </a:solidFill>
              </a:rPr>
              <a:t>Pentaflex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&amp; </a:t>
            </a:r>
            <a:r>
              <a:rPr lang="en-GB" sz="1400" dirty="0" err="1">
                <a:solidFill>
                  <a:srgbClr val="002060"/>
                </a:solidFill>
              </a:rPr>
              <a:t>Conformx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están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fabricadas</a:t>
            </a:r>
            <a:r>
              <a:rPr lang="en-GB" sz="1400" dirty="0">
                <a:solidFill>
                  <a:srgbClr val="002060"/>
                </a:solidFill>
              </a:rPr>
              <a:t> de material de </a:t>
            </a:r>
            <a:r>
              <a:rPr lang="en-GB" sz="1400" dirty="0" err="1">
                <a:solidFill>
                  <a:srgbClr val="002060"/>
                </a:solidFill>
              </a:rPr>
              <a:t>alta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calidad</a:t>
            </a:r>
            <a:r>
              <a:rPr lang="en-GB" sz="1400" dirty="0">
                <a:solidFill>
                  <a:srgbClr val="00206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Ultra 2-way stretch </a:t>
            </a:r>
            <a:r>
              <a:rPr lang="en-GB" sz="1400" dirty="0">
                <a:solidFill>
                  <a:srgbClr val="002060"/>
                </a:solidFill>
              </a:rPr>
              <a:t>reduce la </a:t>
            </a:r>
            <a:r>
              <a:rPr lang="en-GB" sz="1400" dirty="0" err="1">
                <a:solidFill>
                  <a:srgbClr val="002060"/>
                </a:solidFill>
              </a:rPr>
              <a:t>interfase</a:t>
            </a:r>
            <a:r>
              <a:rPr lang="en-GB" sz="1400" dirty="0">
                <a:solidFill>
                  <a:srgbClr val="002060"/>
                </a:solidFill>
              </a:rPr>
              <a:t> de la </a:t>
            </a:r>
            <a:r>
              <a:rPr lang="en-GB" sz="1400" dirty="0" err="1">
                <a:solidFill>
                  <a:srgbClr val="002060"/>
                </a:solidFill>
              </a:rPr>
              <a:t>presión</a:t>
            </a:r>
            <a:r>
              <a:rPr lang="en-GB" sz="1400" dirty="0">
                <a:solidFill>
                  <a:srgbClr val="002060"/>
                </a:solidFill>
              </a:rPr>
              <a:t> (y </a:t>
            </a:r>
            <a:r>
              <a:rPr lang="en-GB" sz="1400" dirty="0" err="1">
                <a:solidFill>
                  <a:srgbClr val="002060"/>
                </a:solidFill>
              </a:rPr>
              <a:t>evita</a:t>
            </a:r>
            <a:r>
              <a:rPr lang="en-GB" sz="1400" dirty="0">
                <a:solidFill>
                  <a:srgbClr val="002060"/>
                </a:solidFill>
              </a:rPr>
              <a:t> el </a:t>
            </a:r>
            <a:r>
              <a:rPr lang="en-GB" sz="1400" dirty="0" err="1">
                <a:solidFill>
                  <a:srgbClr val="002060"/>
                </a:solidFill>
              </a:rPr>
              <a:t>efecto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hamaca</a:t>
            </a:r>
            <a:r>
              <a:rPr lang="en-GB" sz="1400" dirty="0">
                <a:solidFill>
                  <a:srgbClr val="002060"/>
                </a:solidFill>
              </a:rPr>
              <a:t>) </a:t>
            </a:r>
            <a:r>
              <a:rPr lang="en-GB" sz="1400" dirty="0">
                <a:solidFill>
                  <a:srgbClr val="002060"/>
                </a:solidFill>
              </a:rPr>
              <a:t>	</a:t>
            </a:r>
            <a:r>
              <a:rPr lang="en-GB" sz="1400" dirty="0" err="1">
                <a:solidFill>
                  <a:srgbClr val="002060"/>
                </a:solidFill>
              </a:rPr>
              <a:t>mejorando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así</a:t>
            </a:r>
            <a:r>
              <a:rPr lang="en-GB" sz="1400" dirty="0">
                <a:solidFill>
                  <a:srgbClr val="002060"/>
                </a:solidFill>
              </a:rPr>
              <a:t> el </a:t>
            </a:r>
            <a:r>
              <a:rPr lang="en-GB" sz="1400" dirty="0" err="1">
                <a:solidFill>
                  <a:srgbClr val="002060"/>
                </a:solidFill>
              </a:rPr>
              <a:t>confort</a:t>
            </a:r>
            <a:r>
              <a:rPr lang="en-GB" sz="1400" dirty="0">
                <a:solidFill>
                  <a:srgbClr val="002060"/>
                </a:solidFill>
              </a:rPr>
              <a:t> del </a:t>
            </a:r>
            <a:r>
              <a:rPr lang="en-GB" sz="1400" dirty="0" err="1">
                <a:solidFill>
                  <a:srgbClr val="002060"/>
                </a:solidFill>
              </a:rPr>
              <a:t>paciente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</a:t>
            </a:r>
            <a:r>
              <a:rPr lang="en-GB" sz="1400" b="1" dirty="0" err="1">
                <a:solidFill>
                  <a:srgbClr val="002060"/>
                </a:solidFill>
              </a:rPr>
              <a:t>Protección</a:t>
            </a:r>
            <a:r>
              <a:rPr lang="en-GB" sz="1400" b="1" dirty="0">
                <a:solidFill>
                  <a:srgbClr val="002060"/>
                </a:solidFill>
              </a:rPr>
              <a:t> del </a:t>
            </a:r>
            <a:r>
              <a:rPr lang="en-GB" sz="1400" b="1" dirty="0" err="1">
                <a:solidFill>
                  <a:srgbClr val="002060"/>
                </a:solidFill>
              </a:rPr>
              <a:t>colchón</a:t>
            </a:r>
            <a:endParaRPr lang="en-GB" sz="1400" b="1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</a:t>
            </a:r>
            <a:r>
              <a:rPr lang="en-GB" sz="1400" dirty="0" err="1">
                <a:solidFill>
                  <a:srgbClr val="002060"/>
                </a:solidFill>
              </a:rPr>
              <a:t>Resistente</a:t>
            </a:r>
            <a:r>
              <a:rPr lang="en-GB" sz="1400" dirty="0">
                <a:solidFill>
                  <a:srgbClr val="002060"/>
                </a:solidFill>
              </a:rPr>
              <a:t> a </a:t>
            </a:r>
            <a:r>
              <a:rPr lang="en-GB" sz="1400" dirty="0" err="1">
                <a:solidFill>
                  <a:srgbClr val="002060"/>
                </a:solidFill>
              </a:rPr>
              <a:t>líquidos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</a:t>
            </a:r>
            <a:r>
              <a:rPr lang="en-GB" sz="1400" dirty="0" err="1">
                <a:solidFill>
                  <a:srgbClr val="002060"/>
                </a:solidFill>
              </a:rPr>
              <a:t>Resistente</a:t>
            </a:r>
            <a:r>
              <a:rPr lang="en-GB" sz="1400" dirty="0">
                <a:solidFill>
                  <a:srgbClr val="002060"/>
                </a:solidFill>
              </a:rPr>
              <a:t> a </a:t>
            </a:r>
            <a:r>
              <a:rPr lang="en-GB" sz="1400" dirty="0" err="1">
                <a:solidFill>
                  <a:srgbClr val="002060"/>
                </a:solidFill>
              </a:rPr>
              <a:t>cualquier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abrasión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</a:t>
            </a:r>
            <a:r>
              <a:rPr lang="en-GB" sz="1400" dirty="0" err="1">
                <a:solidFill>
                  <a:srgbClr val="002060"/>
                </a:solidFill>
              </a:rPr>
              <a:t>Resistente</a:t>
            </a:r>
            <a:r>
              <a:rPr lang="en-GB" sz="1400" dirty="0">
                <a:solidFill>
                  <a:srgbClr val="002060"/>
                </a:solidFill>
              </a:rPr>
              <a:t> a </a:t>
            </a:r>
            <a:r>
              <a:rPr lang="en-GB" sz="1400" dirty="0" err="1">
                <a:solidFill>
                  <a:srgbClr val="002060"/>
                </a:solidFill>
              </a:rPr>
              <a:t>agentes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químicos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</a:t>
            </a:r>
            <a:r>
              <a:rPr lang="en-GB" sz="1400" b="1" dirty="0">
                <a:solidFill>
                  <a:srgbClr val="002060"/>
                </a:solidFill>
              </a:rPr>
              <a:t>Reduce el </a:t>
            </a:r>
            <a:r>
              <a:rPr lang="en-GB" sz="1400" b="1" dirty="0" err="1">
                <a:solidFill>
                  <a:srgbClr val="002060"/>
                </a:solidFill>
              </a:rPr>
              <a:t>riesgo</a:t>
            </a:r>
            <a:r>
              <a:rPr lang="en-GB" sz="1400" b="1" dirty="0">
                <a:solidFill>
                  <a:srgbClr val="002060"/>
                </a:solidFill>
              </a:rPr>
              <a:t> de </a:t>
            </a:r>
            <a:r>
              <a:rPr lang="en-GB" sz="1400" b="1" dirty="0" err="1">
                <a:solidFill>
                  <a:srgbClr val="002060"/>
                </a:solidFill>
              </a:rPr>
              <a:t>cruce</a:t>
            </a:r>
            <a:r>
              <a:rPr lang="en-GB" sz="1400" b="1" dirty="0">
                <a:solidFill>
                  <a:srgbClr val="002060"/>
                </a:solidFill>
              </a:rPr>
              <a:t> de </a:t>
            </a:r>
            <a:r>
              <a:rPr lang="en-GB" sz="1400" b="1" dirty="0" err="1">
                <a:solidFill>
                  <a:srgbClr val="002060"/>
                </a:solidFill>
              </a:rPr>
              <a:t>infeccions</a:t>
            </a:r>
            <a:r>
              <a:rPr lang="en-GB" sz="1400" b="1" dirty="0">
                <a:solidFill>
                  <a:srgbClr val="002060"/>
                </a:solidFill>
              </a:rPr>
              <a:t>:</a:t>
            </a:r>
            <a:endParaRPr lang="en-GB" sz="1400" b="1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Antimicrobial &amp; </a:t>
            </a:r>
            <a:r>
              <a:rPr lang="en-GB" sz="1400" dirty="0" err="1">
                <a:solidFill>
                  <a:srgbClr val="002060"/>
                </a:solidFill>
              </a:rPr>
              <a:t>bacteriostático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</a:t>
            </a:r>
            <a:r>
              <a:rPr lang="en-GB" sz="1400" dirty="0">
                <a:solidFill>
                  <a:srgbClr val="002060"/>
                </a:solidFill>
              </a:rPr>
              <a:t>Con </a:t>
            </a:r>
            <a:r>
              <a:rPr lang="en-GB" sz="1400" dirty="0" err="1">
                <a:solidFill>
                  <a:srgbClr val="002060"/>
                </a:solidFill>
              </a:rPr>
              <a:t>cierres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para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proteger</a:t>
            </a:r>
            <a:r>
              <a:rPr lang="en-GB" sz="1400" dirty="0">
                <a:solidFill>
                  <a:srgbClr val="002060"/>
                </a:solidFill>
              </a:rPr>
              <a:t> contra </a:t>
            </a:r>
            <a:r>
              <a:rPr lang="en-GB" sz="1400" dirty="0" err="1">
                <a:solidFill>
                  <a:srgbClr val="002060"/>
                </a:solidFill>
              </a:rPr>
              <a:t>ingreso</a:t>
            </a:r>
            <a:r>
              <a:rPr lang="en-GB" sz="1400" dirty="0">
                <a:solidFill>
                  <a:srgbClr val="002060"/>
                </a:solidFill>
              </a:rPr>
              <a:t> de </a:t>
            </a:r>
            <a:r>
              <a:rPr lang="en-GB" sz="1400" dirty="0" err="1">
                <a:solidFill>
                  <a:srgbClr val="002060"/>
                </a:solidFill>
              </a:rPr>
              <a:t>cualquier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líquido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2060"/>
                </a:solidFill>
              </a:rPr>
              <a:t>	- </a:t>
            </a:r>
            <a:r>
              <a:rPr lang="en-GB" sz="1400" dirty="0">
                <a:solidFill>
                  <a:srgbClr val="002060"/>
                </a:solidFill>
              </a:rPr>
              <a:t>Permeable al </a:t>
            </a:r>
            <a:r>
              <a:rPr lang="en-GB" sz="1400" dirty="0" err="1">
                <a:solidFill>
                  <a:srgbClr val="002060"/>
                </a:solidFill>
              </a:rPr>
              <a:t>vapor</a:t>
            </a:r>
            <a:r>
              <a:rPr lang="en-GB" sz="1400" dirty="0">
                <a:solidFill>
                  <a:srgbClr val="002060"/>
                </a:solidFill>
              </a:rPr>
              <a:t> Vapour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</a:t>
            </a:r>
            <a:r>
              <a:rPr lang="en-GB" sz="1400" dirty="0" err="1">
                <a:solidFill>
                  <a:srgbClr val="002060"/>
                </a:solidFill>
              </a:rPr>
              <a:t>Leyendas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claras</a:t>
            </a:r>
            <a:r>
              <a:rPr lang="en-GB" sz="1400" dirty="0">
                <a:solidFill>
                  <a:srgbClr val="002060"/>
                </a:solidFill>
              </a:rPr>
              <a:t> en los </a:t>
            </a:r>
            <a:r>
              <a:rPr lang="en-GB" sz="1400" dirty="0" err="1">
                <a:solidFill>
                  <a:srgbClr val="002060"/>
                </a:solidFill>
              </a:rPr>
              <a:t>colchones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que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incluyen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una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guía</a:t>
            </a:r>
            <a:r>
              <a:rPr lang="en-GB" sz="1400" dirty="0">
                <a:solidFill>
                  <a:srgbClr val="002060"/>
                </a:solidFill>
              </a:rPr>
              <a:t> de </a:t>
            </a:r>
            <a:r>
              <a:rPr lang="en-GB" sz="1400" dirty="0" err="1">
                <a:solidFill>
                  <a:srgbClr val="002060"/>
                </a:solidFill>
              </a:rPr>
              <a:t>rotación</a:t>
            </a:r>
            <a:r>
              <a:rPr lang="en-GB" sz="1400" dirty="0">
                <a:solidFill>
                  <a:srgbClr val="002060"/>
                </a:solidFill>
              </a:rPr>
              <a:t>, </a:t>
            </a:r>
            <a:r>
              <a:rPr lang="en-GB" sz="1400" dirty="0" err="1">
                <a:solidFill>
                  <a:srgbClr val="002060"/>
                </a:solidFill>
              </a:rPr>
              <a:t>limpieza</a:t>
            </a:r>
            <a:r>
              <a:rPr lang="en-GB" sz="1400" dirty="0">
                <a:solidFill>
                  <a:srgbClr val="002060"/>
                </a:solidFill>
              </a:rPr>
              <a:t> y peso del </a:t>
            </a:r>
            <a:r>
              <a:rPr lang="en-GB" sz="1400" dirty="0" err="1">
                <a:solidFill>
                  <a:srgbClr val="002060"/>
                </a:solidFill>
              </a:rPr>
              <a:t>paciente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</a:t>
            </a:r>
            <a:r>
              <a:rPr lang="en-GB" sz="1400" dirty="0" err="1">
                <a:solidFill>
                  <a:srgbClr val="002060"/>
                </a:solidFill>
              </a:rPr>
              <a:t>Funda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removible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para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su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limpieza</a:t>
            </a: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 	</a:t>
            </a:r>
            <a:r>
              <a:rPr lang="en-GB" sz="1400" dirty="0" err="1">
                <a:solidFill>
                  <a:srgbClr val="002060"/>
                </a:solidFill>
              </a:rPr>
              <a:t>Garantía</a:t>
            </a:r>
            <a:r>
              <a:rPr lang="en-GB" sz="1400" dirty="0">
                <a:solidFill>
                  <a:srgbClr val="002060"/>
                </a:solidFill>
              </a:rPr>
              <a:t> de 2 </a:t>
            </a:r>
            <a:r>
              <a:rPr lang="en-GB" sz="1400" dirty="0" err="1">
                <a:solidFill>
                  <a:srgbClr val="002060"/>
                </a:solidFill>
              </a:rPr>
              <a:t>años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entaf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685800"/>
            <a:ext cx="5899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933450"/>
          </a:xfrm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GB" sz="2800" dirty="0" err="1"/>
              <a:t>Puntos</a:t>
            </a:r>
            <a:r>
              <a:rPr lang="en-GB" sz="2800" dirty="0"/>
              <a:t> claves…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8724900" cy="5327650"/>
          </a:xfrm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000" b="1" dirty="0" err="1">
                <a:solidFill>
                  <a:srgbClr val="0D0D0D"/>
                </a:solidFill>
              </a:rPr>
              <a:t>Eficacia</a:t>
            </a:r>
            <a:r>
              <a:rPr lang="en-GB" sz="2000" b="1" dirty="0">
                <a:solidFill>
                  <a:srgbClr val="0D0D0D"/>
                </a:solidFill>
              </a:rPr>
              <a:t> y </a:t>
            </a:r>
            <a:r>
              <a:rPr lang="en-GB" sz="2000" b="1" dirty="0" err="1">
                <a:solidFill>
                  <a:srgbClr val="0D0D0D"/>
                </a:solidFill>
              </a:rPr>
              <a:t>confort</a:t>
            </a:r>
            <a:endParaRPr lang="en-GB" sz="2000" b="1" dirty="0">
              <a:solidFill>
                <a:srgbClr val="0D0D0D"/>
              </a:solidFill>
            </a:endParaRPr>
          </a:p>
          <a:p>
            <a:pPr lvl="1"/>
            <a:r>
              <a:rPr lang="en-GB" sz="2000" dirty="0" err="1">
                <a:solidFill>
                  <a:srgbClr val="0D0D0D"/>
                </a:solidFill>
              </a:rPr>
              <a:t>Redistribución</a:t>
            </a:r>
            <a:r>
              <a:rPr lang="en-GB" sz="2000" dirty="0">
                <a:solidFill>
                  <a:srgbClr val="0D0D0D"/>
                </a:solidFill>
              </a:rPr>
              <a:t> de la </a:t>
            </a:r>
            <a:r>
              <a:rPr lang="en-GB" sz="2000" dirty="0" err="1">
                <a:solidFill>
                  <a:srgbClr val="0D0D0D"/>
                </a:solidFill>
              </a:rPr>
              <a:t>presión</a:t>
            </a:r>
            <a:endParaRPr lang="en-GB" sz="2000" dirty="0">
              <a:solidFill>
                <a:srgbClr val="0D0D0D"/>
              </a:solidFill>
            </a:endParaRPr>
          </a:p>
          <a:p>
            <a:pPr lvl="1"/>
            <a:r>
              <a:rPr lang="en-GB" sz="2000" dirty="0"/>
              <a:t>Material </a:t>
            </a:r>
            <a:r>
              <a:rPr lang="en-GB" sz="2000" dirty="0" err="1"/>
              <a:t>eláctico</a:t>
            </a:r>
            <a:r>
              <a:rPr lang="en-GB" sz="2000" dirty="0"/>
              <a:t> en dos </a:t>
            </a:r>
            <a:r>
              <a:rPr lang="en-GB" sz="2000" dirty="0" err="1"/>
              <a:t>sentidos</a:t>
            </a:r>
            <a:endParaRPr lang="en-GB" sz="2000" dirty="0"/>
          </a:p>
          <a:p>
            <a:pPr lvl="1"/>
            <a:r>
              <a:rPr lang="en-GB" sz="2000" dirty="0"/>
              <a:t>Permeable al </a:t>
            </a:r>
            <a:r>
              <a:rPr lang="en-GB" sz="2000" dirty="0" err="1"/>
              <a:t>vapor</a:t>
            </a:r>
            <a:endParaRPr lang="en-GB" sz="2000" dirty="0"/>
          </a:p>
          <a:p>
            <a:pPr lvl="2">
              <a:lnSpc>
                <a:spcPct val="150000"/>
              </a:lnSpc>
            </a:pPr>
            <a:endParaRPr lang="en-GB" sz="1600" b="1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000" b="1" dirty="0" err="1">
                <a:solidFill>
                  <a:srgbClr val="0D0D0D"/>
                </a:solidFill>
              </a:rPr>
              <a:t>Seguridad</a:t>
            </a:r>
            <a:endParaRPr lang="en-GB" sz="2000" b="1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0D0D0D"/>
                </a:solidFill>
              </a:rPr>
              <a:t>Biocompatible y </a:t>
            </a:r>
            <a:r>
              <a:rPr lang="en-GB" sz="2000" dirty="0" err="1">
                <a:solidFill>
                  <a:srgbClr val="0D0D0D"/>
                </a:solidFill>
              </a:rPr>
              <a:t>retardante</a:t>
            </a:r>
            <a:r>
              <a:rPr lang="en-GB" sz="2000" dirty="0">
                <a:solidFill>
                  <a:srgbClr val="0D0D0D"/>
                </a:solidFill>
              </a:rPr>
              <a:t> al </a:t>
            </a:r>
            <a:r>
              <a:rPr lang="en-GB" sz="2000" dirty="0" err="1">
                <a:solidFill>
                  <a:srgbClr val="0D0D0D"/>
                </a:solidFill>
              </a:rPr>
              <a:t>fuego</a:t>
            </a:r>
            <a:endParaRPr lang="en-GB" sz="2000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 err="1">
                <a:solidFill>
                  <a:srgbClr val="0D0D0D"/>
                </a:solidFill>
              </a:rPr>
              <a:t>Resistente</a:t>
            </a:r>
            <a:r>
              <a:rPr lang="en-GB" sz="2000" dirty="0">
                <a:solidFill>
                  <a:srgbClr val="0D0D0D"/>
                </a:solidFill>
              </a:rPr>
              <a:t> al </a:t>
            </a:r>
            <a:r>
              <a:rPr lang="en-GB" sz="2000" dirty="0" err="1">
                <a:solidFill>
                  <a:srgbClr val="0D0D0D"/>
                </a:solidFill>
              </a:rPr>
              <a:t>agua</a:t>
            </a:r>
            <a:endParaRPr lang="en-GB" sz="2000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 err="1">
                <a:solidFill>
                  <a:srgbClr val="0D0D0D"/>
                </a:solidFill>
              </a:rPr>
              <a:t>Resistente</a:t>
            </a:r>
            <a:r>
              <a:rPr lang="en-GB" sz="2000" dirty="0">
                <a:solidFill>
                  <a:srgbClr val="0D0D0D"/>
                </a:solidFill>
              </a:rPr>
              <a:t> a </a:t>
            </a:r>
            <a:r>
              <a:rPr lang="en-GB" sz="2000" dirty="0" err="1">
                <a:solidFill>
                  <a:srgbClr val="0D0D0D"/>
                </a:solidFill>
              </a:rPr>
              <a:t>abrasiones</a:t>
            </a:r>
            <a:endParaRPr lang="en-GB" sz="2000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0D0D0D"/>
                </a:solidFill>
              </a:rPr>
              <a:t>A </a:t>
            </a:r>
            <a:r>
              <a:rPr lang="en-GB" sz="2000" dirty="0" err="1">
                <a:solidFill>
                  <a:srgbClr val="0D0D0D"/>
                </a:solidFill>
              </a:rPr>
              <a:t>químicos</a:t>
            </a:r>
            <a:endParaRPr lang="en-GB" sz="2000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0D0D0D"/>
                </a:solidFill>
              </a:rPr>
              <a:t>Con </a:t>
            </a:r>
            <a:r>
              <a:rPr lang="en-GB" sz="2000" dirty="0" err="1">
                <a:solidFill>
                  <a:srgbClr val="0D0D0D"/>
                </a:solidFill>
              </a:rPr>
              <a:t>cierres</a:t>
            </a:r>
            <a:endParaRPr lang="en-GB" sz="2000" dirty="0">
              <a:solidFill>
                <a:srgbClr val="0D0D0D"/>
              </a:solidFill>
            </a:endParaRPr>
          </a:p>
          <a:p>
            <a:pPr lvl="1">
              <a:lnSpc>
                <a:spcPct val="150000"/>
              </a:lnSpc>
              <a:buFontTx/>
              <a:buNone/>
            </a:pPr>
            <a:endParaRPr lang="en-GB" sz="2000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  <a:p>
            <a:endParaRPr lang="en-GB" sz="2400" dirty="0"/>
          </a:p>
          <a:p>
            <a:pPr lvl="2">
              <a:buFontTx/>
              <a:buNone/>
            </a:pPr>
            <a:endParaRPr lang="en-GB" dirty="0" smtClean="0"/>
          </a:p>
          <a:p>
            <a:pPr lvl="2"/>
            <a:endParaRPr lang="en-GB" dirty="0" smtClean="0"/>
          </a:p>
        </p:txBody>
      </p:sp>
      <p:pic>
        <p:nvPicPr>
          <p:cNvPr id="26629" name="Picture 4" descr="PB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2014"/>
            <a:ext cx="266858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5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556</Words>
  <Application>Microsoft Office PowerPoint</Application>
  <PresentationFormat>Panorámica</PresentationFormat>
  <Paragraphs>106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Times New Roman</vt:lpstr>
      <vt:lpstr>Tema de Office</vt:lpstr>
      <vt:lpstr>ARJO </vt:lpstr>
      <vt:lpstr>COLCHONES DE ESPUMA</vt:lpstr>
      <vt:lpstr>PENTAFLEX</vt:lpstr>
      <vt:lpstr>Pentaflex</vt:lpstr>
      <vt:lpstr>ConformX</vt:lpstr>
      <vt:lpstr>Las cubiertas (fundas)</vt:lpstr>
      <vt:lpstr>Puntos claves…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ARJO</dc:title>
  <dc:creator>phaseinmedical</dc:creator>
  <cp:lastModifiedBy>phaseinmedical</cp:lastModifiedBy>
  <cp:revision>2</cp:revision>
  <dcterms:created xsi:type="dcterms:W3CDTF">2018-01-19T19:54:47Z</dcterms:created>
  <dcterms:modified xsi:type="dcterms:W3CDTF">2018-01-19T20:00:10Z</dcterms:modified>
</cp:coreProperties>
</file>